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5" r:id="rId6"/>
    <p:sldId id="277" r:id="rId7"/>
    <p:sldId id="267" r:id="rId8"/>
    <p:sldId id="274" r:id="rId9"/>
    <p:sldId id="275" r:id="rId10"/>
    <p:sldId id="259" r:id="rId11"/>
    <p:sldId id="270" r:id="rId12"/>
    <p:sldId id="260" r:id="rId13"/>
    <p:sldId id="261" r:id="rId14"/>
    <p:sldId id="276" r:id="rId15"/>
    <p:sldId id="273"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317"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308B07-7823-4900-BAD5-2DB18919FC73}"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08B07-7823-4900-BAD5-2DB18919FC73}"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08B07-7823-4900-BAD5-2DB18919FC73}"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08B07-7823-4900-BAD5-2DB18919FC73}"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08B07-7823-4900-BAD5-2DB18919FC73}"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308B07-7823-4900-BAD5-2DB18919FC73}"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308B07-7823-4900-BAD5-2DB18919FC73}" type="datetimeFigureOut">
              <a:rPr lang="en-US" smtClean="0"/>
              <a:pPr/>
              <a:t>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308B07-7823-4900-BAD5-2DB18919FC73}" type="datetimeFigureOut">
              <a:rPr lang="en-US" smtClean="0"/>
              <a:pPr/>
              <a:t>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08B07-7823-4900-BAD5-2DB18919FC73}" type="datetimeFigureOut">
              <a:rPr lang="en-US" smtClean="0"/>
              <a:pPr/>
              <a:t>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08B07-7823-4900-BAD5-2DB18919FC73}"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08B07-7823-4900-BAD5-2DB18919FC73}"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34DED-57E5-490E-844D-2E74AC30FD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08B07-7823-4900-BAD5-2DB18919FC73}" type="datetimeFigureOut">
              <a:rPr lang="en-US" smtClean="0"/>
              <a:pPr/>
              <a:t>1/28/2015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34DED-57E5-490E-844D-2E74AC30FD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hecochranelibrary.com/" TargetMode="External"/><Relationship Id="rId2" Type="http://schemas.openxmlformats.org/officeDocument/2006/relationships/hyperlink" Target="http://onlinelibrary.wiley.com/o/cochrane/clabout/articles/SKIN/frame.html" TargetMode="Externa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H1-antihistamines for chronic spontaneous </a:t>
            </a:r>
            <a:r>
              <a:rPr lang="en-US" b="1" dirty="0" err="1"/>
              <a:t>urticaria</a:t>
            </a:r>
            <a:r>
              <a:rPr lang="en-US" dirty="0"/>
              <a:t/>
            </a:r>
            <a:br>
              <a:rPr lang="en-US" dirty="0"/>
            </a:br>
            <a:endParaRPr lang="en-US" dirty="0"/>
          </a:p>
        </p:txBody>
      </p:sp>
      <p:sp>
        <p:nvSpPr>
          <p:cNvPr id="3" name="Subtitle 2"/>
          <p:cNvSpPr>
            <a:spLocks noGrp="1"/>
          </p:cNvSpPr>
          <p:nvPr>
            <p:ph type="subTitle" idx="1"/>
          </p:nvPr>
        </p:nvSpPr>
        <p:spPr/>
        <p:txBody>
          <a:bodyPr>
            <a:normAutofit/>
          </a:bodyPr>
          <a:lstStyle/>
          <a:p>
            <a:pPr algn="l"/>
            <a:r>
              <a:rPr lang="en-US" sz="2800" b="1" dirty="0" smtClean="0">
                <a:latin typeface=".VnArial Narrow" pitchFamily="34" charset="0"/>
              </a:rPr>
              <a:t>KHOA  NỘI 2</a:t>
            </a:r>
          </a:p>
          <a:p>
            <a:pPr algn="l"/>
            <a:r>
              <a:rPr lang="en-US" sz="2800" b="1" dirty="0" smtClean="0">
                <a:latin typeface=".VnArial Narrow" pitchFamily="34" charset="0"/>
              </a:rPr>
              <a:t>BS NGUYỄN THÚC BỘI NGỌC</a:t>
            </a:r>
            <a:endParaRPr lang="en-US" sz="2800" b="1" dirty="0">
              <a:latin typeface=".VnArial Narrow"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normAutofit fontScale="90000"/>
          </a:bodyPr>
          <a:lstStyle/>
          <a:p>
            <a:r>
              <a:rPr lang="en-US" b="1" dirty="0" smtClean="0"/>
              <a:t>Review question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Which </a:t>
            </a:r>
            <a:r>
              <a:rPr lang="en-US" dirty="0"/>
              <a:t>H1-antihistamines are effective and safe for CSU</a:t>
            </a:r>
            <a:r>
              <a:rPr lang="en-US" dirty="0" smtClean="0"/>
              <a:t>?</a:t>
            </a:r>
          </a:p>
          <a:p>
            <a:pPr>
              <a:buNone/>
            </a:pPr>
            <a:endParaRPr lang="en-US" dirty="0"/>
          </a:p>
          <a:p>
            <a:pPr>
              <a:buNone/>
            </a:pPr>
            <a:r>
              <a:rPr lang="en-US" b="1" dirty="0" smtClean="0"/>
              <a:t>				</a:t>
            </a:r>
            <a:r>
              <a:rPr lang="en-US" sz="4000" b="1" dirty="0" smtClean="0"/>
              <a:t>Objectives</a:t>
            </a:r>
          </a:p>
          <a:p>
            <a:pPr>
              <a:buNone/>
            </a:pPr>
            <a:r>
              <a:rPr lang="en-US" dirty="0" smtClean="0"/>
              <a:t>	To assess the effects of H1-antihistamines for CSU.</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Search methods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t>We searched the following databases up to June 2014: Cochrane Skin Group </a:t>
            </a:r>
            <a:r>
              <a:rPr lang="en-US" sz="2800" dirty="0" err="1" smtClean="0"/>
              <a:t>Specialised</a:t>
            </a:r>
            <a:r>
              <a:rPr lang="en-US" sz="2800" dirty="0" smtClean="0"/>
              <a:t> Register, CENTRAL (2014, Issue 5), MEDLINE (from 1946), EMBASE (from 1974) and </a:t>
            </a:r>
            <a:r>
              <a:rPr lang="en-US" sz="2800" dirty="0" err="1" smtClean="0"/>
              <a:t>PsycINFO</a:t>
            </a:r>
            <a:r>
              <a:rPr lang="en-US" sz="2800" dirty="0" smtClean="0"/>
              <a:t> (from 1806). </a:t>
            </a:r>
          </a:p>
          <a:p>
            <a:pPr>
              <a:buNone/>
            </a:pPr>
            <a:r>
              <a:rPr lang="en-US" sz="2800" dirty="0" smtClean="0"/>
              <a:t>	We searched five trials registers and checked articles for references to relevant </a:t>
            </a:r>
            <a:r>
              <a:rPr lang="en-US" sz="2800" dirty="0" err="1" smtClean="0"/>
              <a:t>randomised</a:t>
            </a:r>
            <a:r>
              <a:rPr lang="en-US" sz="2800" dirty="0" smtClean="0"/>
              <a:t> controlled trials.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smtClean="0"/>
              <a:t>Study characteristics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 We </a:t>
            </a:r>
            <a:r>
              <a:rPr lang="en-US" dirty="0"/>
              <a:t>included 73 </a:t>
            </a:r>
            <a:r>
              <a:rPr lang="en-US" dirty="0" err="1"/>
              <a:t>randomised</a:t>
            </a:r>
            <a:r>
              <a:rPr lang="en-US" dirty="0"/>
              <a:t> controlled trials, with 9759 participants of all ages and looked for complete suppression of </a:t>
            </a:r>
            <a:r>
              <a:rPr lang="en-US" dirty="0" err="1"/>
              <a:t>urticaria</a:t>
            </a:r>
            <a:r>
              <a:rPr lang="en-US" dirty="0"/>
              <a:t>. </a:t>
            </a:r>
            <a:endParaRPr lang="en-US" dirty="0" smtClean="0"/>
          </a:p>
          <a:p>
            <a:pPr>
              <a:buNone/>
            </a:pPr>
            <a:r>
              <a:rPr lang="en-US" dirty="0" smtClean="0"/>
              <a:t>	- The </a:t>
            </a:r>
            <a:r>
              <a:rPr lang="en-US" dirty="0"/>
              <a:t>duration of the intervention was up to two weeks (short-term) or longer than two weeks and up to three months (intermediate-term).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results</a:t>
            </a:r>
            <a:endParaRPr lang="en-US" dirty="0"/>
          </a:p>
        </p:txBody>
      </p:sp>
      <p:sp>
        <p:nvSpPr>
          <p:cNvPr id="3" name="Content Placeholder 2"/>
          <p:cNvSpPr>
            <a:spLocks noGrp="1"/>
          </p:cNvSpPr>
          <p:nvPr>
            <p:ph idx="1"/>
          </p:nvPr>
        </p:nvSpPr>
        <p:spPr/>
        <p:txBody>
          <a:bodyPr>
            <a:normAutofit/>
          </a:bodyPr>
          <a:lstStyle/>
          <a:p>
            <a:pPr>
              <a:buNone/>
            </a:pPr>
            <a:r>
              <a:rPr lang="en-US" dirty="0" smtClean="0"/>
              <a:t>	We </a:t>
            </a:r>
            <a:r>
              <a:rPr lang="en-US" dirty="0"/>
              <a:t>investigated clinical trials in which one therapy was compared against another or against placebo (direct comparisons</a:t>
            </a:r>
            <a:r>
              <a:rPr lang="en-US" dirty="0" smtClean="0"/>
              <a:t>).</a:t>
            </a:r>
          </a:p>
          <a:p>
            <a:r>
              <a:rPr lang="en-US" dirty="0" smtClean="0"/>
              <a:t> </a:t>
            </a:r>
            <a:r>
              <a:rPr lang="en-US" dirty="0" err="1" smtClean="0"/>
              <a:t>Cetirizin</a:t>
            </a:r>
            <a:r>
              <a:rPr lang="en-US" dirty="0" smtClean="0"/>
              <a:t>: </a:t>
            </a:r>
          </a:p>
          <a:p>
            <a:pPr>
              <a:buNone/>
            </a:pPr>
            <a:r>
              <a:rPr lang="en-US" dirty="0" smtClean="0"/>
              <a:t>	We found that for general use, 10 mg once daily of </a:t>
            </a:r>
            <a:r>
              <a:rPr lang="en-US" dirty="0" err="1" smtClean="0"/>
              <a:t>cetirizine</a:t>
            </a:r>
            <a:r>
              <a:rPr lang="en-US" dirty="0" smtClean="0"/>
              <a:t> for short-term and intermediate-term duration was effective in completely suppressing </a:t>
            </a:r>
            <a:r>
              <a:rPr lang="en-US" dirty="0" err="1" smtClean="0"/>
              <a:t>urticaria</a:t>
            </a:r>
            <a:r>
              <a:rPr lang="en-US" dirty="0" smtClean="0"/>
              <a:t>.</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err="1" smtClean="0"/>
              <a:t>Levocetirizin</a:t>
            </a:r>
            <a:r>
              <a:rPr lang="en-US" dirty="0" smtClean="0"/>
              <a:t> :</a:t>
            </a:r>
          </a:p>
          <a:p>
            <a:pPr>
              <a:buNone/>
            </a:pPr>
            <a:r>
              <a:rPr lang="en-US" dirty="0" smtClean="0"/>
              <a:t>	 </a:t>
            </a:r>
            <a:r>
              <a:rPr lang="en-US" dirty="0" err="1" smtClean="0"/>
              <a:t>Levocetirizin</a:t>
            </a:r>
            <a:r>
              <a:rPr lang="en-US" dirty="0" smtClean="0"/>
              <a:t> at 5 mg was effective for complete suppression in the intermediate term but not in the short term. A higher dose of 20 mg was effective in the short term, but 10 mg was not.</a:t>
            </a:r>
          </a:p>
          <a:p>
            <a:r>
              <a:rPr lang="en-US" dirty="0" err="1" smtClean="0"/>
              <a:t>Desloratadine</a:t>
            </a:r>
            <a:r>
              <a:rPr lang="en-US" dirty="0" smtClean="0"/>
              <a:t>: </a:t>
            </a:r>
          </a:p>
          <a:p>
            <a:pPr>
              <a:buNone/>
            </a:pPr>
            <a:r>
              <a:rPr lang="en-US" dirty="0" smtClean="0"/>
              <a:t>	Some benefit may be associated with use of </a:t>
            </a:r>
            <a:r>
              <a:rPr lang="en-US" dirty="0" err="1" smtClean="0"/>
              <a:t>desloratadine</a:t>
            </a:r>
            <a:r>
              <a:rPr lang="en-US" dirty="0" smtClean="0"/>
              <a:t> at 5 mg for at least an intermediate term and at 20 mg in the short term. </a:t>
            </a:r>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600" dirty="0" smtClean="0"/>
              <a:t>Adverse events, such as headache or dry mouth, are tolerable with most antihistamines. Evidence is less clear for improvement in quality of life (e.g. reduction in sleep disturbance from itching, less distress from the appearance of hives)</a:t>
            </a:r>
          </a:p>
          <a:p>
            <a:r>
              <a:rPr lang="en-US" sz="2600" dirty="0" smtClean="0"/>
              <a:t>We cannot say whether one antihistamine works better than all the rest, as we did not have head-to-head evidence for every possible treatment comparison.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sz="3600" b="1" dirty="0" smtClean="0"/>
              <a:t>Conclusions</a:t>
            </a:r>
            <a:endParaRPr lang="en-US" sz="3600" dirty="0"/>
          </a:p>
        </p:txBody>
      </p:sp>
      <p:sp>
        <p:nvSpPr>
          <p:cNvPr id="3" name="Content Placeholder 2"/>
          <p:cNvSpPr>
            <a:spLocks noGrp="1"/>
          </p:cNvSpPr>
          <p:nvPr>
            <p:ph idx="1"/>
          </p:nvPr>
        </p:nvSpPr>
        <p:spPr/>
        <p:txBody>
          <a:bodyPr>
            <a:normAutofit/>
          </a:bodyPr>
          <a:lstStyle/>
          <a:p>
            <a:r>
              <a:rPr lang="en-US" sz="2800" dirty="0" smtClean="0"/>
              <a:t>The results of our review indicate that at standard doses of treatment, several antihistamines are effective when compared with placebo.</a:t>
            </a:r>
          </a:p>
          <a:p>
            <a:r>
              <a:rPr lang="en-US" sz="2800" dirty="0" smtClean="0"/>
              <a:t>No single H1-antihistamine stands out as most effective. </a:t>
            </a:r>
          </a:p>
          <a:p>
            <a:r>
              <a:rPr lang="en-US" sz="2800" dirty="0" err="1" smtClean="0"/>
              <a:t>Cetirizine</a:t>
            </a:r>
            <a:r>
              <a:rPr lang="en-US" sz="2800" dirty="0" smtClean="0"/>
              <a:t> at 10 mg once daily in the short term and in the intermediate term was found to be effective in completely suppressing </a:t>
            </a:r>
            <a:r>
              <a:rPr lang="en-US" sz="2800" dirty="0" err="1" smtClean="0"/>
              <a:t>urticaria</a:t>
            </a:r>
            <a:r>
              <a:rPr lang="en-US" sz="2800" dirty="0" smtClean="0"/>
              <a:t>.</a:t>
            </a:r>
          </a:p>
          <a:p>
            <a:pPr>
              <a:buNone/>
            </a:pPr>
            <a:endParaRPr lang="en-US" sz="2800" dirty="0" smtClean="0"/>
          </a:p>
          <a:p>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Evidence is limited for </a:t>
            </a:r>
            <a:r>
              <a:rPr lang="en-US" dirty="0" err="1" smtClean="0"/>
              <a:t>desloratadine</a:t>
            </a:r>
            <a:r>
              <a:rPr lang="en-US" dirty="0" smtClean="0"/>
              <a:t> given at 5 mg once daily in the intermediate term and at 20 mg in the short term. </a:t>
            </a:r>
          </a:p>
          <a:p>
            <a:r>
              <a:rPr lang="en-US" dirty="0" err="1" smtClean="0"/>
              <a:t>Levocetirizine</a:t>
            </a:r>
            <a:r>
              <a:rPr lang="en-US" dirty="0" smtClean="0"/>
              <a:t> at 5 mg in the intermediate but not short term was effective for complete suppression. </a:t>
            </a:r>
            <a:r>
              <a:rPr lang="en-US" dirty="0" err="1" smtClean="0"/>
              <a:t>Levocetirizine</a:t>
            </a:r>
            <a:r>
              <a:rPr lang="en-US" dirty="0" smtClean="0"/>
              <a:t> 20 mg was effective in the short term, but 10 mg was not. </a:t>
            </a:r>
          </a:p>
          <a:p>
            <a:r>
              <a:rPr lang="en-US" dirty="0" smtClean="0"/>
              <a:t>No difference in rates of withdrawal due to adverse events was noted between active and placebo groups.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r>
              <a:rPr lang="en-US" dirty="0" smtClean="0"/>
              <a:t>Editorial </a:t>
            </a:r>
            <a:r>
              <a:rPr lang="en-US" dirty="0"/>
              <a:t>Group: </a:t>
            </a:r>
            <a:r>
              <a:rPr lang="en-US" dirty="0">
                <a:hlinkClick r:id="rId2"/>
              </a:rPr>
              <a:t>Cochrane Skin Group </a:t>
            </a:r>
            <a:endParaRPr lang="en-US" dirty="0"/>
          </a:p>
          <a:p>
            <a:r>
              <a:rPr lang="en-US" dirty="0"/>
              <a:t>Published Online: 14 NOV 2014</a:t>
            </a:r>
          </a:p>
          <a:p>
            <a:r>
              <a:rPr lang="en-US" dirty="0"/>
              <a:t>Assessed as up-to-date: 3 JUN 2014</a:t>
            </a:r>
          </a:p>
          <a:p>
            <a:endParaRPr lang="en-US" dirty="0"/>
          </a:p>
        </p:txBody>
      </p:sp>
      <p:pic>
        <p:nvPicPr>
          <p:cNvPr id="4" name="siteLogo" descr="The Cochrane Library - Independent high-quality evidence for health care decision making">
            <a:hlinkClick r:id="rId3" tooltip="&quot;return to home page&quot;"/>
          </p:cNvPr>
          <p:cNvPicPr/>
          <p:nvPr/>
        </p:nvPicPr>
        <p:blipFill>
          <a:blip r:embed="rId4"/>
          <a:srcRect/>
          <a:stretch>
            <a:fillRect/>
          </a:stretch>
        </p:blipFill>
        <p:spPr bwMode="auto">
          <a:xfrm>
            <a:off x="685800" y="1752600"/>
            <a:ext cx="7391400" cy="990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Background</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Chronic </a:t>
            </a:r>
            <a:r>
              <a:rPr lang="en-US" dirty="0"/>
              <a:t>spontaneous </a:t>
            </a:r>
            <a:r>
              <a:rPr lang="en-US" dirty="0" err="1"/>
              <a:t>urticaria</a:t>
            </a:r>
            <a:r>
              <a:rPr lang="en-US" dirty="0"/>
              <a:t> (CSU) is a condition </a:t>
            </a:r>
            <a:r>
              <a:rPr lang="en-US" dirty="0" err="1"/>
              <a:t>characterised</a:t>
            </a:r>
            <a:r>
              <a:rPr lang="en-US" dirty="0"/>
              <a:t> by a rash of red itchy raised </a:t>
            </a:r>
            <a:r>
              <a:rPr lang="en-US" dirty="0" err="1"/>
              <a:t>weals</a:t>
            </a:r>
            <a:r>
              <a:rPr lang="en-US" dirty="0"/>
              <a:t> or hives, which appear for no identifiable reason</a:t>
            </a:r>
            <a:r>
              <a:rPr lang="en-US" dirty="0" smtClean="0"/>
              <a:t>.</a:t>
            </a:r>
          </a:p>
          <a:p>
            <a:r>
              <a:rPr lang="en-US" dirty="0" smtClean="0"/>
              <a:t> </a:t>
            </a:r>
            <a:r>
              <a:rPr lang="en-US" dirty="0"/>
              <a:t>'Spontaneous' differentiates this type of </a:t>
            </a:r>
            <a:r>
              <a:rPr lang="en-US" dirty="0" err="1"/>
              <a:t>urticaria</a:t>
            </a:r>
            <a:r>
              <a:rPr lang="en-US" dirty="0"/>
              <a:t> from 'inducible' or 'physical' </a:t>
            </a:r>
            <a:r>
              <a:rPr lang="en-US" dirty="0" err="1"/>
              <a:t>urticaria</a:t>
            </a:r>
            <a:r>
              <a:rPr lang="en-US" dirty="0"/>
              <a:t>, for which there are specific triggers such as cold or pressure. </a:t>
            </a:r>
            <a:endParaRPr lang="en-US" dirty="0" smtClean="0"/>
          </a:p>
          <a:p>
            <a:r>
              <a:rPr lang="en-US" dirty="0" smtClean="0"/>
              <a:t>'Chronic</a:t>
            </a:r>
            <a:r>
              <a:rPr lang="en-US" dirty="0"/>
              <a:t>' indicates that the condition has continued for at least six weeks. Hives may be intensely itchy, and the appearance may be unsightly and distressing to sufferers. </a:t>
            </a:r>
            <a:endParaRPr lang="en-US" dirty="0" smtClean="0"/>
          </a:p>
          <a:p>
            <a:r>
              <a:rPr lang="en-US" dirty="0" smtClean="0"/>
              <a:t>In </a:t>
            </a:r>
            <a:r>
              <a:rPr lang="en-US" dirty="0"/>
              <a:t>some cases, hives can be accompanied by deeper swelling, known as </a:t>
            </a:r>
            <a:r>
              <a:rPr lang="en-US" dirty="0" err="1"/>
              <a:t>angio-oedema</a:t>
            </a:r>
            <a:r>
              <a:rPr lang="en-US" dirty="0"/>
              <a:t>, which is most common around the eyes and mouth.</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Antihistamine H1 drugs</a:t>
            </a:r>
            <a:endParaRPr lang="en-US" dirty="0"/>
          </a:p>
        </p:txBody>
      </p:sp>
      <p:sp>
        <p:nvSpPr>
          <p:cNvPr id="3" name="Content Placeholder 2"/>
          <p:cNvSpPr>
            <a:spLocks noGrp="1"/>
          </p:cNvSpPr>
          <p:nvPr>
            <p:ph idx="1"/>
          </p:nvPr>
        </p:nvSpPr>
        <p:spPr/>
        <p:txBody>
          <a:bodyPr/>
          <a:lstStyle/>
          <a:p>
            <a:pPr>
              <a:buNone/>
            </a:pPr>
            <a:r>
              <a:rPr lang="en-US" b="1" dirty="0" smtClean="0"/>
              <a:t>	</a:t>
            </a:r>
            <a:endParaRPr lang="en-US" sz="2800" dirty="0" smtClean="0"/>
          </a:p>
          <a:p>
            <a:r>
              <a:rPr lang="en-US" sz="2800" b="1" dirty="0" smtClean="0"/>
              <a:t>Antihistamine H1 drugs</a:t>
            </a:r>
            <a:r>
              <a:rPr lang="en-US" sz="2800" dirty="0" smtClean="0"/>
              <a:t>  </a:t>
            </a:r>
            <a:r>
              <a:rPr lang="en-US" sz="2800" dirty="0"/>
              <a:t>are the mainstay of treatment for </a:t>
            </a:r>
            <a:r>
              <a:rPr lang="en-US" sz="2800" dirty="0" err="1"/>
              <a:t>urticaria</a:t>
            </a:r>
            <a:r>
              <a:rPr lang="en-US" sz="2800" dirty="0"/>
              <a:t>, although they control the condition rather than cure it</a:t>
            </a:r>
            <a:r>
              <a:rPr lang="en-US" sz="2800" dirty="0" smtClean="0"/>
              <a:t>.</a:t>
            </a:r>
          </a:p>
          <a:p>
            <a:r>
              <a:rPr lang="en-US" sz="2800" dirty="0" smtClean="0"/>
              <a:t>Many </a:t>
            </a:r>
            <a:r>
              <a:rPr lang="en-US" sz="2800" dirty="0"/>
              <a:t>antihistamines </a:t>
            </a:r>
            <a:r>
              <a:rPr lang="en-US" sz="2800" dirty="0" smtClean="0"/>
              <a:t>H1 are </a:t>
            </a:r>
            <a:r>
              <a:rPr lang="en-US" sz="2800" dirty="0"/>
              <a:t>available to buy without a prescription, including brand names such as </a:t>
            </a:r>
            <a:r>
              <a:rPr lang="en-US" sz="2800" dirty="0" err="1"/>
              <a:t>Clarityn</a:t>
            </a:r>
            <a:r>
              <a:rPr lang="en-US" sz="2800" dirty="0"/>
              <a:t>, </a:t>
            </a:r>
            <a:r>
              <a:rPr lang="en-US" sz="2800" dirty="0" smtClean="0"/>
              <a:t>Benadryl </a:t>
            </a:r>
            <a:r>
              <a:rPr lang="en-US" sz="2800" dirty="0"/>
              <a:t>and </a:t>
            </a:r>
            <a:r>
              <a:rPr lang="en-US" sz="2800" dirty="0" err="1" smtClean="0"/>
              <a:t>Phenergan</a:t>
            </a:r>
            <a:r>
              <a:rPr lang="en-US" sz="2800" dirty="0" smtClean="0"/>
              <a:t>.</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Antihistamine H1 drugs</a:t>
            </a:r>
            <a:endParaRPr lang="en-US" sz="2800" dirty="0"/>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pPr>
              <a:buNone/>
            </a:pPr>
            <a:r>
              <a:rPr lang="en-US" dirty="0" smtClean="0"/>
              <a:t>	</a:t>
            </a:r>
            <a:r>
              <a:rPr lang="en-US" sz="3000" dirty="0" smtClean="0"/>
              <a:t>H1-antihistamines </a:t>
            </a:r>
            <a:r>
              <a:rPr lang="en-US" sz="3000" dirty="0"/>
              <a:t>usually are classified as first or second generation, according to their chemical structure and properties. </a:t>
            </a:r>
            <a:endParaRPr lang="en-US" sz="3000" dirty="0" smtClean="0"/>
          </a:p>
          <a:p>
            <a:r>
              <a:rPr lang="en-US" sz="3000" dirty="0" smtClean="0"/>
              <a:t>First-generation antihistamines</a:t>
            </a:r>
          </a:p>
          <a:p>
            <a:pPr>
              <a:buNone/>
            </a:pPr>
            <a:r>
              <a:rPr lang="en-US" sz="3000" dirty="0" smtClean="0"/>
              <a:t>	- Consists of drugs can pass through the blood brain barrier easily, </a:t>
            </a:r>
            <a:r>
              <a:rPr lang="en-US" sz="3000" dirty="0" err="1" smtClean="0"/>
              <a:t>recepxor</a:t>
            </a:r>
            <a:r>
              <a:rPr lang="en-US" sz="3000" dirty="0" smtClean="0"/>
              <a:t> H1 effect on both the central and peripheral, have strong sedative, antiemetic, and </a:t>
            </a:r>
            <a:r>
              <a:rPr lang="en-US" sz="3000" dirty="0" err="1" smtClean="0"/>
              <a:t>anticholinergic</a:t>
            </a:r>
            <a:r>
              <a:rPr lang="en-US" sz="3000" dirty="0" smtClean="0"/>
              <a:t> effects like atropine.</a:t>
            </a:r>
            <a:br>
              <a:rPr lang="en-US" sz="3000" dirty="0" smtClean="0"/>
            </a:br>
            <a:r>
              <a:rPr lang="en-US" sz="3000" dirty="0" smtClean="0"/>
              <a:t>- Can </a:t>
            </a:r>
            <a:r>
              <a:rPr lang="en-US" sz="3000" dirty="0"/>
              <a:t>be useful for treating sleep disturbance due to itching</a:t>
            </a:r>
            <a:r>
              <a:rPr lang="en-US" sz="30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Antihistamine H1 drugs</a:t>
            </a:r>
            <a:endParaRPr lang="en-US" sz="2800" dirty="0"/>
          </a:p>
        </p:txBody>
      </p:sp>
      <p:sp>
        <p:nvSpPr>
          <p:cNvPr id="3" name="Content Placeholder 2"/>
          <p:cNvSpPr>
            <a:spLocks noGrp="1"/>
          </p:cNvSpPr>
          <p:nvPr>
            <p:ph idx="1"/>
          </p:nvPr>
        </p:nvSpPr>
        <p:spPr/>
        <p:txBody>
          <a:bodyPr>
            <a:normAutofit fontScale="92500" lnSpcReduction="10000"/>
          </a:bodyPr>
          <a:lstStyle/>
          <a:p>
            <a:r>
              <a:rPr lang="en-US" sz="3000" dirty="0" smtClean="0"/>
              <a:t>Second-generation antihistamines:</a:t>
            </a:r>
          </a:p>
          <a:p>
            <a:pPr>
              <a:buNone/>
            </a:pPr>
            <a:r>
              <a:rPr lang="en-US" sz="3000" dirty="0" smtClean="0"/>
              <a:t>	- Consists of very few drugs pass through the blood brain barrier, </a:t>
            </a:r>
          </a:p>
          <a:p>
            <a:pPr>
              <a:buNone/>
            </a:pPr>
            <a:r>
              <a:rPr lang="en-US" sz="3000" dirty="0" smtClean="0"/>
              <a:t>	- Has a long half-life, little effect on the central H1, H1 is effective only on the periphery, no </a:t>
            </a:r>
            <a:r>
              <a:rPr lang="en-US" sz="3000" dirty="0" err="1" smtClean="0"/>
              <a:t>anticholinergic</a:t>
            </a:r>
            <a:r>
              <a:rPr lang="en-US" sz="3000" dirty="0" smtClean="0"/>
              <a:t> effects, no sedation and not effective against nausea, motion sickness c amalgams.</a:t>
            </a:r>
          </a:p>
          <a:p>
            <a:pPr>
              <a:buNone/>
            </a:pPr>
            <a:r>
              <a:rPr lang="en-US" dirty="0" smtClean="0"/>
              <a:t/>
            </a:r>
            <a:br>
              <a:rPr lang="en-US" dirty="0" smtClean="0"/>
            </a:br>
            <a:r>
              <a:rPr lang="en-US" dirty="0" smtClean="0"/>
              <a:t>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dirty="0"/>
              <a:t>First-generation antihistamines </a:t>
            </a:r>
            <a:endParaRPr lang="en-US" dirty="0"/>
          </a:p>
          <a:p>
            <a:pPr>
              <a:buNone/>
            </a:pPr>
            <a:r>
              <a:rPr lang="en-US" dirty="0" smtClean="0"/>
              <a:t>	- </a:t>
            </a:r>
            <a:r>
              <a:rPr lang="en-US" dirty="0" err="1" smtClean="0"/>
              <a:t>Hydroxyzine</a:t>
            </a:r>
            <a:r>
              <a:rPr lang="en-US" dirty="0" smtClean="0"/>
              <a:t>. (</a:t>
            </a:r>
            <a:r>
              <a:rPr lang="en-US" dirty="0" err="1" smtClean="0"/>
              <a:t>atarax</a:t>
            </a:r>
            <a:r>
              <a:rPr lang="en-US" dirty="0" smtClean="0"/>
              <a:t>). </a:t>
            </a:r>
          </a:p>
          <a:p>
            <a:pPr>
              <a:buNone/>
            </a:pPr>
            <a:r>
              <a:rPr lang="en-US" dirty="0" smtClean="0"/>
              <a:t>	- </a:t>
            </a:r>
            <a:r>
              <a:rPr lang="en-US" dirty="0" err="1" smtClean="0"/>
              <a:t>Diphenhydramine</a:t>
            </a:r>
            <a:r>
              <a:rPr lang="en-US" dirty="0" smtClean="0"/>
              <a:t> (</a:t>
            </a:r>
            <a:r>
              <a:rPr lang="en-US" dirty="0" err="1" smtClean="0"/>
              <a:t>benadryl</a:t>
            </a:r>
            <a:r>
              <a:rPr lang="en-US" dirty="0" smtClean="0"/>
              <a:t>, </a:t>
            </a:r>
            <a:r>
              <a:rPr lang="en-US" dirty="0" err="1" smtClean="0"/>
              <a:t>nautamine</a:t>
            </a:r>
            <a:r>
              <a:rPr lang="en-US" dirty="0" smtClean="0"/>
              <a:t> )</a:t>
            </a:r>
          </a:p>
          <a:p>
            <a:pPr>
              <a:buNone/>
            </a:pPr>
            <a:r>
              <a:rPr lang="en-US" dirty="0" smtClean="0"/>
              <a:t>	- </a:t>
            </a:r>
            <a:r>
              <a:rPr lang="en-US" dirty="0" err="1" smtClean="0"/>
              <a:t>Chlorpheniramine</a:t>
            </a:r>
            <a:r>
              <a:rPr lang="en-US" dirty="0" smtClean="0"/>
              <a:t>,</a:t>
            </a:r>
          </a:p>
          <a:p>
            <a:pPr>
              <a:buNone/>
            </a:pPr>
            <a:r>
              <a:rPr lang="en-US" dirty="0" smtClean="0"/>
              <a:t>	-  </a:t>
            </a:r>
            <a:r>
              <a:rPr lang="en-US" dirty="0" err="1" smtClean="0"/>
              <a:t>Promethazine</a:t>
            </a:r>
            <a:r>
              <a:rPr lang="en-US" dirty="0" smtClean="0"/>
              <a:t> (</a:t>
            </a:r>
            <a:r>
              <a:rPr lang="en-US" dirty="0" err="1" smtClean="0"/>
              <a:t>phenergan</a:t>
            </a:r>
            <a:r>
              <a:rPr lang="en-US" dirty="0" smtClean="0"/>
              <a:t>)</a:t>
            </a:r>
          </a:p>
          <a:p>
            <a:pPr>
              <a:buNone/>
            </a:pPr>
            <a:r>
              <a:rPr lang="en-US" dirty="0" smtClean="0"/>
              <a:t>	- </a:t>
            </a:r>
            <a:r>
              <a:rPr lang="en-US" dirty="0" err="1" smtClean="0"/>
              <a:t>Cycloheptadin</a:t>
            </a:r>
            <a:r>
              <a:rPr lang="en-US" dirty="0" smtClean="0"/>
              <a:t>. </a:t>
            </a:r>
          </a:p>
          <a:p>
            <a:pPr>
              <a:buNone/>
            </a:pPr>
            <a:r>
              <a:rPr lang="en-US" dirty="0" smtClean="0"/>
              <a:t>	- </a:t>
            </a:r>
            <a:r>
              <a:rPr lang="en-US" dirty="0" err="1" smtClean="0"/>
              <a:t>Alimemazin</a:t>
            </a:r>
            <a:r>
              <a:rPr lang="en-US" dirty="0" smtClean="0"/>
              <a:t>.</a:t>
            </a:r>
            <a:endParaRPr lang="en-US" dirty="0"/>
          </a:p>
          <a:p>
            <a:pPr>
              <a:buNone/>
            </a:pPr>
            <a:r>
              <a:rPr lang="en-US" dirty="0"/>
              <a:t> </a:t>
            </a:r>
          </a:p>
          <a:p>
            <a:r>
              <a:rPr lang="en-US" b="1" dirty="0"/>
              <a:t>Second-generation antihistamines </a:t>
            </a:r>
            <a:endParaRPr lang="en-US" dirty="0"/>
          </a:p>
          <a:p>
            <a:pPr>
              <a:buNone/>
            </a:pPr>
            <a:r>
              <a:rPr lang="en-US" dirty="0" smtClean="0"/>
              <a:t>	- </a:t>
            </a:r>
            <a:r>
              <a:rPr lang="en-US" dirty="0" err="1" smtClean="0"/>
              <a:t>Cetirizine</a:t>
            </a:r>
            <a:r>
              <a:rPr lang="en-US" dirty="0" smtClean="0"/>
              <a:t>. (</a:t>
            </a:r>
            <a:r>
              <a:rPr lang="en-US" dirty="0" err="1" smtClean="0"/>
              <a:t>zyrtec</a:t>
            </a:r>
            <a:r>
              <a:rPr lang="en-US" dirty="0" smtClean="0"/>
              <a:t>)</a:t>
            </a:r>
          </a:p>
          <a:p>
            <a:pPr>
              <a:buNone/>
            </a:pPr>
            <a:r>
              <a:rPr lang="en-US" dirty="0" smtClean="0"/>
              <a:t>	- </a:t>
            </a:r>
            <a:r>
              <a:rPr lang="en-US" dirty="0" err="1" smtClean="0"/>
              <a:t>Loratadine</a:t>
            </a:r>
            <a:r>
              <a:rPr lang="en-US" dirty="0" smtClean="0"/>
              <a:t>. ((</a:t>
            </a:r>
            <a:r>
              <a:rPr lang="en-US" dirty="0" err="1" smtClean="0"/>
              <a:t>clarytin</a:t>
            </a:r>
            <a:r>
              <a:rPr lang="en-US" dirty="0" smtClean="0"/>
              <a:t>); </a:t>
            </a:r>
          </a:p>
          <a:p>
            <a:pPr>
              <a:buNone/>
            </a:pPr>
            <a:r>
              <a:rPr lang="en-US" dirty="0" smtClean="0"/>
              <a:t>	- </a:t>
            </a:r>
            <a:r>
              <a:rPr lang="en-US" dirty="0" err="1" smtClean="0"/>
              <a:t>Fexofenadine</a:t>
            </a:r>
            <a:r>
              <a:rPr lang="en-US" dirty="0" smtClean="0"/>
              <a:t>. (</a:t>
            </a:r>
            <a:r>
              <a:rPr lang="en-US" dirty="0" err="1" smtClean="0"/>
              <a:t>telfast</a:t>
            </a:r>
            <a:r>
              <a:rPr lang="en-US" dirty="0" smtClean="0"/>
              <a:t>)</a:t>
            </a:r>
          </a:p>
          <a:p>
            <a:pPr>
              <a:buNone/>
            </a:pPr>
            <a:r>
              <a:rPr lang="en-US" dirty="0" smtClean="0"/>
              <a:t>	- </a:t>
            </a:r>
            <a:r>
              <a:rPr lang="en-US" dirty="0" err="1" smtClean="0"/>
              <a:t>Levocetirizine</a:t>
            </a:r>
            <a:r>
              <a:rPr lang="en-US" dirty="0" smtClean="0"/>
              <a:t>.</a:t>
            </a:r>
            <a:endParaRPr lang="en-US" dirty="0"/>
          </a:p>
          <a:p>
            <a:pPr>
              <a:buNone/>
            </a:pPr>
            <a:r>
              <a:rPr lang="en-US" dirty="0" smtClean="0"/>
              <a:t>	- </a:t>
            </a:r>
            <a:r>
              <a:rPr lang="en-US" dirty="0" err="1" smtClean="0"/>
              <a:t>Desloratadine</a:t>
            </a:r>
            <a:r>
              <a:rPr lang="en-US" dirty="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Antihistamine H1 drugs</a:t>
            </a:r>
            <a:endParaRPr lang="en-US" sz="2800" dirty="0"/>
          </a:p>
        </p:txBody>
      </p:sp>
      <p:sp>
        <p:nvSpPr>
          <p:cNvPr id="3" name="Content Placeholder 2"/>
          <p:cNvSpPr>
            <a:spLocks noGrp="1"/>
          </p:cNvSpPr>
          <p:nvPr>
            <p:ph idx="1"/>
          </p:nvPr>
        </p:nvSpPr>
        <p:spPr/>
        <p:txBody>
          <a:bodyPr>
            <a:normAutofit fontScale="70000" lnSpcReduction="20000"/>
          </a:bodyPr>
          <a:lstStyle/>
          <a:p>
            <a:r>
              <a:rPr lang="en-US" b="1" dirty="0" err="1" smtClean="0"/>
              <a:t>Cetirizine</a:t>
            </a:r>
            <a:r>
              <a:rPr lang="en-US" b="1" dirty="0" smtClean="0"/>
              <a:t>: </a:t>
            </a:r>
          </a:p>
          <a:p>
            <a:pPr>
              <a:buNone/>
            </a:pPr>
            <a:r>
              <a:rPr lang="en-US" dirty="0" smtClean="0"/>
              <a:t>	- Although </a:t>
            </a:r>
            <a:r>
              <a:rPr lang="en-US" dirty="0" err="1" smtClean="0"/>
              <a:t>Cetirizine</a:t>
            </a:r>
            <a:r>
              <a:rPr lang="en-US" dirty="0" smtClean="0"/>
              <a:t> is a second generation H1 antagonists but could more or less sedative effects in some patients. </a:t>
            </a:r>
          </a:p>
          <a:p>
            <a:pPr>
              <a:buNone/>
            </a:pPr>
            <a:r>
              <a:rPr lang="en-US" dirty="0" smtClean="0"/>
              <a:t>	- The drug is not metabolized by the liver to work faster and less interaction with other drugs.</a:t>
            </a:r>
          </a:p>
          <a:p>
            <a:pPr>
              <a:buNone/>
            </a:pPr>
            <a:r>
              <a:rPr lang="en-US" dirty="0" smtClean="0"/>
              <a:t>	 - </a:t>
            </a:r>
            <a:r>
              <a:rPr lang="en-US" dirty="0" err="1" smtClean="0"/>
              <a:t>Cetirizine</a:t>
            </a:r>
            <a:r>
              <a:rPr lang="en-US" dirty="0" smtClean="0"/>
              <a:t> is one H1 antagonists may work best for prevention of allergic skin reactions.</a:t>
            </a:r>
          </a:p>
          <a:p>
            <a:pPr>
              <a:buNone/>
            </a:pPr>
            <a:r>
              <a:rPr lang="en-US" dirty="0" smtClean="0"/>
              <a:t>	 - The drug can be used for children 6 months and older.</a:t>
            </a:r>
          </a:p>
          <a:p>
            <a:r>
              <a:rPr lang="en-US" b="1" dirty="0" err="1" smtClean="0"/>
              <a:t>Loratidine</a:t>
            </a:r>
            <a:r>
              <a:rPr lang="en-US" b="1" dirty="0" smtClean="0"/>
              <a:t>: </a:t>
            </a:r>
          </a:p>
          <a:p>
            <a:pPr>
              <a:buNone/>
            </a:pPr>
            <a:r>
              <a:rPr lang="en-US" dirty="0" smtClean="0"/>
              <a:t>	- </a:t>
            </a:r>
            <a:r>
              <a:rPr lang="en-US" dirty="0" err="1" smtClean="0"/>
              <a:t>Loratidine</a:t>
            </a:r>
            <a:r>
              <a:rPr lang="en-US" dirty="0" smtClean="0"/>
              <a:t> is one H1 antagonists are widely used in the world and can be purchased without the application. </a:t>
            </a:r>
          </a:p>
          <a:p>
            <a:pPr>
              <a:buNone/>
            </a:pPr>
            <a:r>
              <a:rPr lang="en-US" dirty="0" smtClean="0"/>
              <a:t>	- The drug is metabolized by the liver and work a little slower than the second-generation H1 antagonists others.</a:t>
            </a:r>
          </a:p>
          <a:p>
            <a:pPr>
              <a:buNone/>
            </a:pPr>
            <a:r>
              <a:rPr lang="en-US" dirty="0" smtClean="0"/>
              <a:t>	- The drug can be used for children 6 years and older.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Antihistamine H1 drugs</a:t>
            </a:r>
            <a:endParaRPr lang="en-US" sz="2800" dirty="0"/>
          </a:p>
        </p:txBody>
      </p:sp>
      <p:sp>
        <p:nvSpPr>
          <p:cNvPr id="3" name="Content Placeholder 2"/>
          <p:cNvSpPr>
            <a:spLocks noGrp="1"/>
          </p:cNvSpPr>
          <p:nvPr>
            <p:ph idx="1"/>
          </p:nvPr>
        </p:nvSpPr>
        <p:spPr/>
        <p:txBody>
          <a:bodyPr>
            <a:normAutofit fontScale="77500" lnSpcReduction="20000"/>
          </a:bodyPr>
          <a:lstStyle/>
          <a:p>
            <a:r>
              <a:rPr lang="en-US" b="1" dirty="0" err="1" smtClean="0"/>
              <a:t>Fexofenadine</a:t>
            </a:r>
            <a:r>
              <a:rPr lang="en-US" b="1" dirty="0" smtClean="0"/>
              <a:t>: </a:t>
            </a:r>
          </a:p>
          <a:p>
            <a:pPr>
              <a:buNone/>
            </a:pPr>
            <a:r>
              <a:rPr lang="en-US" dirty="0" smtClean="0"/>
              <a:t>	- </a:t>
            </a:r>
            <a:r>
              <a:rPr lang="en-US" dirty="0" err="1" smtClean="0"/>
              <a:t>Fexofenadine</a:t>
            </a:r>
            <a:r>
              <a:rPr lang="en-US" dirty="0" smtClean="0"/>
              <a:t> is the metabolic activity of </a:t>
            </a:r>
            <a:r>
              <a:rPr lang="en-US" dirty="0" err="1" smtClean="0"/>
              <a:t>terfenadine</a:t>
            </a:r>
            <a:r>
              <a:rPr lang="en-US" dirty="0" smtClean="0"/>
              <a:t>, long-acting drugs and are less likely to cause drowsiness. </a:t>
            </a:r>
          </a:p>
          <a:p>
            <a:pPr>
              <a:buNone/>
            </a:pPr>
            <a:r>
              <a:rPr lang="en-US" dirty="0" smtClean="0"/>
              <a:t>	- The drug is not metabolized by the liver and little interaction with other drugs. </a:t>
            </a:r>
          </a:p>
          <a:p>
            <a:pPr>
              <a:buNone/>
            </a:pPr>
            <a:r>
              <a:rPr lang="en-US" dirty="0" smtClean="0"/>
              <a:t>	- The drug can be used for children 6 years and older.</a:t>
            </a:r>
          </a:p>
          <a:p>
            <a:r>
              <a:rPr lang="en-US" b="1" dirty="0" err="1" smtClean="0"/>
              <a:t>Desloratidine</a:t>
            </a:r>
            <a:r>
              <a:rPr lang="en-US" b="1" dirty="0" smtClean="0"/>
              <a:t>: </a:t>
            </a:r>
          </a:p>
          <a:p>
            <a:pPr>
              <a:buNone/>
            </a:pPr>
            <a:r>
              <a:rPr lang="en-US" dirty="0" smtClean="0"/>
              <a:t>	- A metabolite of </a:t>
            </a:r>
            <a:r>
              <a:rPr lang="en-US" dirty="0" err="1" smtClean="0"/>
              <a:t>loratidine</a:t>
            </a:r>
            <a:r>
              <a:rPr lang="en-US" dirty="0" smtClean="0"/>
              <a:t> basic, very few drugs have sedative effects and works well in many different allergies.</a:t>
            </a:r>
          </a:p>
          <a:p>
            <a:pPr>
              <a:buNone/>
            </a:pPr>
            <a:r>
              <a:rPr lang="en-US" dirty="0" smtClean="0"/>
              <a:t>	- </a:t>
            </a:r>
            <a:r>
              <a:rPr lang="en-US" dirty="0" err="1" smtClean="0"/>
              <a:t>Desloratidine</a:t>
            </a:r>
            <a:r>
              <a:rPr lang="en-US" dirty="0" smtClean="0"/>
              <a:t> not metabolized by the liver so it is less likely to cause drug interactions.</a:t>
            </a:r>
          </a:p>
          <a:p>
            <a:pPr>
              <a:buNone/>
            </a:pPr>
            <a:r>
              <a:rPr lang="en-US" dirty="0" smtClean="0"/>
              <a:t>	 - The drug can be used for children 6 months and older.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TotalTime>
  <Words>382</Words>
  <Application>Microsoft Office PowerPoint</Application>
  <PresentationFormat>On-screen Show (4:3)</PresentationFormat>
  <Paragraphs>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H1-antihistamines for chronic spontaneous urticaria </vt:lpstr>
      <vt:lpstr>Slide 2</vt:lpstr>
      <vt:lpstr>Background </vt:lpstr>
      <vt:lpstr>Antihistamine H1 drugs</vt:lpstr>
      <vt:lpstr>Antihistamine H1 drugs</vt:lpstr>
      <vt:lpstr>Antihistamine H1 drugs</vt:lpstr>
      <vt:lpstr>Slide 7</vt:lpstr>
      <vt:lpstr>Antihistamine H1 drugs</vt:lpstr>
      <vt:lpstr>Antihistamine H1 drugs</vt:lpstr>
      <vt:lpstr>Review question </vt:lpstr>
      <vt:lpstr>Search methods </vt:lpstr>
      <vt:lpstr>Study characteristics </vt:lpstr>
      <vt:lpstr>Key results</vt:lpstr>
      <vt:lpstr>Slide 14</vt:lpstr>
      <vt:lpstr>Slide 15</vt:lpstr>
      <vt:lpstr>Conclusions</vt:lpstr>
      <vt:lpstr>Slide 17</vt:lpstr>
    </vt:vector>
  </TitlesOfParts>
  <Company>CH2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H1-antihistamines for chronic spontaneous urticaria</dc:title>
  <dc:creator>AVENIS</dc:creator>
  <cp:lastModifiedBy>Admin</cp:lastModifiedBy>
  <cp:revision>30</cp:revision>
  <dcterms:created xsi:type="dcterms:W3CDTF">2014-12-08T02:25:52Z</dcterms:created>
  <dcterms:modified xsi:type="dcterms:W3CDTF">2015-01-28T07:49:37Z</dcterms:modified>
</cp:coreProperties>
</file>